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8"/>
  </p:notesMasterIdLst>
  <p:handoutMasterIdLst>
    <p:handoutMasterId r:id="rId29"/>
  </p:handoutMasterIdLst>
  <p:sldIdLst>
    <p:sldId id="258" r:id="rId2"/>
    <p:sldId id="316" r:id="rId3"/>
    <p:sldId id="300" r:id="rId4"/>
    <p:sldId id="303" r:id="rId5"/>
    <p:sldId id="301" r:id="rId6"/>
    <p:sldId id="315" r:id="rId7"/>
    <p:sldId id="312" r:id="rId8"/>
    <p:sldId id="305" r:id="rId9"/>
    <p:sldId id="307" r:id="rId10"/>
    <p:sldId id="314" r:id="rId11"/>
    <p:sldId id="299" r:id="rId12"/>
    <p:sldId id="327" r:id="rId13"/>
    <p:sldId id="328" r:id="rId14"/>
    <p:sldId id="326" r:id="rId15"/>
    <p:sldId id="329" r:id="rId16"/>
    <p:sldId id="330" r:id="rId17"/>
    <p:sldId id="331" r:id="rId18"/>
    <p:sldId id="332" r:id="rId19"/>
    <p:sldId id="333" r:id="rId20"/>
    <p:sldId id="321" r:id="rId21"/>
    <p:sldId id="322" r:id="rId22"/>
    <p:sldId id="323" r:id="rId23"/>
    <p:sldId id="324" r:id="rId24"/>
    <p:sldId id="325" r:id="rId25"/>
    <p:sldId id="334" r:id="rId26"/>
    <p:sldId id="335" r:id="rId2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6FF66"/>
    <a:srgbClr val="FFFFCC"/>
    <a:srgbClr val="FFCCCC"/>
    <a:srgbClr val="669900"/>
    <a:srgbClr val="FFCC66"/>
    <a:srgbClr val="FFCC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15" autoAdjust="0"/>
    <p:restoredTop sz="90929" autoAdjust="0"/>
  </p:normalViewPr>
  <p:slideViewPr>
    <p:cSldViewPr>
      <p:cViewPr varScale="1">
        <p:scale>
          <a:sx n="106" d="100"/>
          <a:sy n="106" d="100"/>
        </p:scale>
        <p:origin x="-42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8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fld id="{3A76DD5F-FFE6-406E-B464-4A63C6D8AB0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fld id="{90F1353F-F2F0-4EF9-AAB6-A9743213759E}" type="datetimeFigureOut">
              <a:rPr lang="pl-PL"/>
              <a:pPr>
                <a:defRPr/>
              </a:pPr>
              <a:t>2015-05-22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altLang="pl-PL" noProof="0" smtClean="0"/>
              <a:t>Kliknij, aby edytować style wzorca tekstu</a:t>
            </a:r>
          </a:p>
          <a:p>
            <a:pPr lvl="1"/>
            <a:r>
              <a:rPr lang="pl-PL" altLang="pl-PL" noProof="0" smtClean="0"/>
              <a:t>Drugi poziom</a:t>
            </a:r>
          </a:p>
          <a:p>
            <a:pPr lvl="2"/>
            <a:r>
              <a:rPr lang="pl-PL" altLang="pl-PL" noProof="0" smtClean="0"/>
              <a:t>Trzeci poziom</a:t>
            </a:r>
          </a:p>
          <a:p>
            <a:pPr lvl="3"/>
            <a:r>
              <a:rPr lang="pl-PL" altLang="pl-PL" noProof="0" smtClean="0"/>
              <a:t>Czwarty poziom</a:t>
            </a:r>
          </a:p>
          <a:p>
            <a:pPr lvl="4"/>
            <a:r>
              <a:rPr lang="pl-PL" alt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fld id="{1615D857-1F18-497F-8396-77D26272247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348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/>
            <a:ext uri="{91240B29-F687-4F45-9708-019B960494DF}"/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fld id="{D305DEC4-B0B5-4726-B3DA-38F7630CE791}" type="slidenum">
              <a:rPr lang="pl-PL" altLang="pl-PL" sz="1200" smtClean="0"/>
              <a:pPr eaLnBrk="1" hangingPunct="1">
                <a:defRPr/>
              </a:pPr>
              <a:t>1</a:t>
            </a:fld>
            <a:endParaRPr lang="pl-PL" altLang="pl-PL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5" name="Prostokąt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6" name="Prostokąt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7" name="Prostokąt 24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Łącznik prostoliniowy 2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Elipsa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5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649DD-5BB8-4158-8E30-45DC019BBD49}" type="datetimeFigureOut">
              <a:rPr lang="pl-PL" altLang="pl-PL"/>
              <a:pPr>
                <a:defRPr/>
              </a:pPr>
              <a:t>2015-05-22</a:t>
            </a:fld>
            <a:endParaRPr lang="pl-PL" altLang="pl-PL"/>
          </a:p>
        </p:txBody>
      </p:sp>
      <p:sp>
        <p:nvSpPr>
          <p:cNvPr id="16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7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77FED6B-0204-4C61-BD85-22EDC07F09C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E185A-1C22-4572-BD3B-9706C4DBE636}" type="datetimeFigureOut">
              <a:rPr lang="pl-PL" altLang="pl-PL"/>
              <a:pPr>
                <a:defRPr/>
              </a:pPr>
              <a:t>2015-05-22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C6C9B-3FFC-4FE4-BB9D-975512676C4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5" name="Prostokąt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6" name="Prostokąt 23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7" name="Prostokąt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Łącznik prostoliniowy 21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Elipsa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Elipsa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numeru slajdu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6F937-5523-4A56-A6C3-396D3B7F431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14" name="Symbol zastępczy daty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2F3DE-D34A-4C96-B829-196565CBF750}" type="datetimeFigureOut">
              <a:rPr lang="pl-PL" altLang="pl-PL"/>
              <a:pPr>
                <a:defRPr/>
              </a:pPr>
              <a:t>2015-05-22</a:t>
            </a:fld>
            <a:endParaRPr lang="pl-PL" altLang="pl-PL"/>
          </a:p>
        </p:txBody>
      </p:sp>
      <p:sp>
        <p:nvSpPr>
          <p:cNvPr id="15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A920-37ED-4DDE-AE65-1CBEA55C2184}" type="datetimeFigureOut">
              <a:rPr lang="pl-PL" altLang="pl-PL"/>
              <a:pPr>
                <a:defRPr/>
              </a:pPr>
              <a:t>2015-05-22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1C3F-997D-493F-877C-70D63E2108F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5" name="Prostokąt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6" name="Prostokąt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7" name="Prostokąt 24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8" name="Prostokąt 25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9" name="Prostokąt 26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Łącznik prostoliniowy 24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Elipsa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Elipsa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5" name="Symbol zastępczy stop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6" name="Symbol zastępczy daty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86D1D-DB88-4FBE-A97C-D7583FAEC9A8}" type="datetimeFigureOut">
              <a:rPr lang="pl-PL" altLang="pl-PL"/>
              <a:pPr>
                <a:defRPr/>
              </a:pPr>
              <a:t>2015-05-22</a:t>
            </a:fld>
            <a:endParaRPr lang="pl-PL" altLang="pl-PL"/>
          </a:p>
        </p:txBody>
      </p:sp>
      <p:sp>
        <p:nvSpPr>
          <p:cNvPr id="17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82E2CCA-FD91-4731-9C05-962D9FA3CB7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F4918-3956-41AF-A831-01791BC2C957}" type="datetimeFigureOut">
              <a:rPr lang="pl-PL" altLang="pl-PL"/>
              <a:pPr>
                <a:defRPr/>
              </a:pPr>
              <a:t>2015-05-22</a:t>
            </a:fld>
            <a:endParaRPr lang="pl-PL" altLang="pl-PL"/>
          </a:p>
        </p:txBody>
      </p:sp>
      <p:sp>
        <p:nvSpPr>
          <p:cNvPr id="7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6A3E2-1F2C-4062-8046-33304491D0C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8" name="Prostokąt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9" name="Prostokąt 2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10" name="Prostokąt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11" name="Prostokąt 2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12" name="Prostokąt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Łącznik prostoliniowy 2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" name="Elipsa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Elipsa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4" name="Symbol zastępczy zawartości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6" name="Symbol zastępczy zawartości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3" name="Tytuł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8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404A9-319F-4AA1-8381-DF2EDE545609}" type="datetimeFigureOut">
              <a:rPr lang="pl-PL" altLang="pl-PL"/>
              <a:pPr>
                <a:defRPr/>
              </a:pPr>
              <a:t>2015-05-22</a:t>
            </a:fld>
            <a:endParaRPr lang="pl-PL" altLang="pl-PL"/>
          </a:p>
        </p:txBody>
      </p:sp>
      <p:sp>
        <p:nvSpPr>
          <p:cNvPr id="19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20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56DE1D1-38E5-41B1-AA1B-B3BAD2E03BD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A1ED1-CD46-484F-8135-B674BDA037C4}" type="datetimeFigureOut">
              <a:rPr lang="pl-PL" altLang="pl-PL"/>
              <a:pPr>
                <a:defRPr/>
              </a:pPr>
              <a:t>2015-05-22</a:t>
            </a:fld>
            <a:endParaRPr lang="pl-PL" alt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821B0-F545-4BD1-B8CA-5B8A263509C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3" name="Prostokąt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4" name="Prostokąt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5" name="Prostokąt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Prostokąt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25EA6-E826-4938-B24E-9ECD8694C3B0}" type="datetimeFigureOut">
              <a:rPr lang="pl-PL" altLang="pl-PL"/>
              <a:pPr>
                <a:defRPr/>
              </a:pPr>
              <a:t>2015-05-22</a:t>
            </a:fld>
            <a:endParaRPr lang="pl-PL" altLang="pl-PL"/>
          </a:p>
        </p:txBody>
      </p:sp>
      <p:sp>
        <p:nvSpPr>
          <p:cNvPr id="9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105243E-6DDB-49A2-A3C9-DD4F454687F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Prostokąt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7" name="Prostokąt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8" name="Prostokąt 24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9" name="Prostokąt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10" name="Prostokąt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Łącznik prostoliniowy 23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Elipsa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Elipsa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Symbol zastępczy zawartości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6" name="Symbol zastępczy numeru slajdu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4EFF7A8-7EC6-41BB-BB0F-AA002589BC6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17" name="Symbol zastępczy daty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53C20-37B7-452C-8F6D-9B9E2C5D83F1}" type="datetimeFigureOut">
              <a:rPr lang="pl-PL" altLang="pl-PL"/>
              <a:pPr>
                <a:defRPr/>
              </a:pPr>
              <a:t>2015-05-22</a:t>
            </a:fld>
            <a:endParaRPr lang="pl-PL" altLang="pl-PL"/>
          </a:p>
        </p:txBody>
      </p:sp>
      <p:sp>
        <p:nvSpPr>
          <p:cNvPr id="18" name="Symbol zastępczy stopki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15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Prostokąt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7" name="Prostokąt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8" name="Prostokąt 24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9" name="Prostokąt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Prostokąt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Elipsa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Elipsa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6" name="Symbol zastępczy numeru slajdu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3CC72-63C4-4AFE-BC44-9334CB69001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17" name="Symbol zastępczy daty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246EA-8CAF-430C-887A-127D37601F45}" type="datetimeFigureOut">
              <a:rPr lang="pl-PL" altLang="pl-PL"/>
              <a:pPr>
                <a:defRPr/>
              </a:pPr>
              <a:t>2015-05-22</a:t>
            </a:fld>
            <a:endParaRPr lang="pl-PL" altLang="pl-PL"/>
          </a:p>
        </p:txBody>
      </p:sp>
      <p:sp>
        <p:nvSpPr>
          <p:cNvPr id="18" name="Symbol zastępczy stopki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1027" name="Prostokąt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102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1029" name="Prostokąt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pl-PL" smtClean="0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56BFCB-47C4-4DED-9ABF-4F8885624763}" type="datetimeFigureOut">
              <a:rPr lang="pl-PL" altLang="pl-PL"/>
              <a:pPr>
                <a:defRPr/>
              </a:pPr>
              <a:t>2015-05-22</a:t>
            </a:fld>
            <a:endParaRPr lang="pl-PL" alt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Łącznik prostoliniowy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Elipsa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5D5DE3D-7AD7-48CA-ACDE-FB56364F73E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1038" name="Symbol zastępczy tytułu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  <a:endParaRPr lang="en-US" altLang="pl-PL" smtClean="0"/>
          </a:p>
        </p:txBody>
      </p:sp>
      <p:sp>
        <p:nvSpPr>
          <p:cNvPr id="1039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97836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78360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78360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78360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78360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978360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978360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978360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978360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AC956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8DA9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24E5B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8.png"/><Relationship Id="rId5" Type="http://schemas.openxmlformats.org/officeDocument/2006/relationships/image" Target="../media/image17.jpeg"/><Relationship Id="rId10" Type="http://schemas.openxmlformats.org/officeDocument/2006/relationships/image" Target="../media/image9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Users\sklep\Desktop\kraina%20dzieci&#281;cego%20sukcesu\rok%20szkolny%2020142015\dzienniki\grupa%20V\w&#322;a&#347;ciwo&#347;ci%20kwasu%20azotowego%20(V)\projekt%205.11.2014%20018.mp4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10" Type="http://schemas.openxmlformats.org/officeDocument/2006/relationships/image" Target="../media/image41.png"/><Relationship Id="rId4" Type="http://schemas.openxmlformats.org/officeDocument/2006/relationships/image" Target="../media/image11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1.png"/><Relationship Id="rId7" Type="http://schemas.openxmlformats.org/officeDocument/2006/relationships/image" Target="../media/image5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1.png"/><Relationship Id="rId4" Type="http://schemas.openxmlformats.org/officeDocument/2006/relationships/image" Target="../media/image9.png"/><Relationship Id="rId9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61988" y="1989138"/>
            <a:ext cx="7772400" cy="1735137"/>
          </a:xfrm>
        </p:spPr>
        <p:txBody>
          <a:bodyPr/>
          <a:lstStyle/>
          <a:p>
            <a:pPr eaLnBrk="1" hangingPunct="1"/>
            <a:r>
              <a:rPr lang="pl-PL" altLang="pl-PL" sz="3200" smtClean="0"/>
              <a:t>Kraina Dziecięcego sukcesu – program rozwojowy dla uczniów wiejskich placówek oświatowych z Gminy Olecko</a:t>
            </a:r>
          </a:p>
        </p:txBody>
      </p:sp>
      <p:pic>
        <p:nvPicPr>
          <p:cNvPr id="13315" name="Picture 4" descr="Bez tytuł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513" y="266700"/>
            <a:ext cx="226536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1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3775" y="255588"/>
            <a:ext cx="285115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1355725" y="4238625"/>
            <a:ext cx="6383338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000" dirty="0"/>
              <a:t>Laboratorium matematyczno-przyrodnicze</a:t>
            </a:r>
          </a:p>
        </p:txBody>
      </p:sp>
      <p:sp>
        <p:nvSpPr>
          <p:cNvPr id="3" name="Prostokąt 2"/>
          <p:cNvSpPr/>
          <p:nvPr/>
        </p:nvSpPr>
        <p:spPr>
          <a:xfrm>
            <a:off x="139700" y="5948363"/>
            <a:ext cx="8816975" cy="79216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Pct val="85000"/>
              <a:defRPr/>
            </a:pPr>
            <a:endParaRPr lang="pl-PL" altLang="pl-PL" sz="1600" dirty="0">
              <a:solidFill>
                <a:srgbClr val="303030"/>
              </a:solidFill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Pct val="85000"/>
              <a:defRPr/>
            </a:pPr>
            <a:r>
              <a:rPr lang="pl-PL" altLang="pl-PL" sz="1600" dirty="0">
                <a:solidFill>
                  <a:schemeClr val="bg1"/>
                </a:solidFill>
              </a:rPr>
              <a:t>Projekt współfinansowany ze środków Unii Europejskiej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Pct val="85000"/>
              <a:defRPr/>
            </a:pPr>
            <a:r>
              <a:rPr lang="pl-PL" altLang="pl-PL" sz="1600" dirty="0">
                <a:solidFill>
                  <a:schemeClr val="bg1"/>
                </a:solidFill>
              </a:rPr>
              <a:t>w ramach Europejskiego Funduszu Społecznego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Pct val="85000"/>
              <a:defRPr/>
            </a:pPr>
            <a:endParaRPr lang="pl-PL" altLang="pl-PL" sz="2400" dirty="0">
              <a:solidFill>
                <a:srgbClr val="303030"/>
              </a:solidFill>
            </a:endParaRPr>
          </a:p>
        </p:txBody>
      </p:sp>
      <p:pic>
        <p:nvPicPr>
          <p:cNvPr id="13319" name="Picture 7" descr="http://upload.wikimedia.org/wikipedia/commons/thumb/3/34/POL_Olecko_COA.svg/2000px-POL_Olecko_COA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188913"/>
            <a:ext cx="12636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klep\Desktop\kraina dziecięcego sukcesu\rok szkolny 20142015\dzienniki\grupa V\badanie pH i przewodnictwa elektrycznego napojów\pH (5).jpg"/>
          <p:cNvPicPr>
            <a:picLocks noChangeAspect="1" noChangeArrowheads="1"/>
          </p:cNvPicPr>
          <p:nvPr/>
        </p:nvPicPr>
        <p:blipFill>
          <a:blip r:embed="rId2"/>
          <a:srcRect l="10822" r="7196"/>
          <a:stretch>
            <a:fillRect/>
          </a:stretch>
        </p:blipFill>
        <p:spPr bwMode="auto">
          <a:xfrm>
            <a:off x="252413" y="3324225"/>
            <a:ext cx="3275012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C:\Users\sklep\Desktop\kraina dziecięcego sukcesu\rok szkolny 20142015\dzienniki\grupa V\właściwości kwasu azotowego (V)\projekt 5.11.2014 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054100"/>
            <a:ext cx="32273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2"/>
          <p:cNvSpPr txBox="1">
            <a:spLocks noChangeArrowheads="1"/>
          </p:cNvSpPr>
          <p:nvPr/>
        </p:nvSpPr>
        <p:spPr bwMode="auto">
          <a:xfrm>
            <a:off x="620713" y="323850"/>
            <a:ext cx="812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UCZNIOWIE NA ZAJĘCIACH</a:t>
            </a:r>
          </a:p>
        </p:txBody>
      </p:sp>
      <p:pic>
        <p:nvPicPr>
          <p:cNvPr id="22533" name="Picture 9" descr="C:\Users\sklep\Desktop\kraina dziecięcego sukcesu\rok szkolny 20142015\dzienniki\grupa III\doświadczenie badanie odczynu i przewodnictwa wybranych soli\1 0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1013" y="1052513"/>
            <a:ext cx="23495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0" descr="C:\Users\sklep\Desktop\kraina dziecięcego sukcesu\rok szkolny 20142015\dzienniki\grupa IV\śmietana\projekt 5.11.2014 0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8363" y="1071563"/>
            <a:ext cx="2779712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1" descr="C:\Users\sklep\Desktop\kraina dziecięcego sukcesu\rok szkolny 20142015\dzienniki\grupa IV\wykrywanie skrobi\17.12.2014 0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1750" y="3686175"/>
            <a:ext cx="3636963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68638" y="2413000"/>
            <a:ext cx="3243262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2" descr="C:\Users\sklep\Desktop\kraina dziecięcego sukcesu\rok szkolny 20142015\dzienniki\grupa V\badanie pH i przewodnictwa elektrycznego napojów\pH (21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92513" y="4365625"/>
            <a:ext cx="2195512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3" y="588327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2413" y="6011863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15188" y="6011863"/>
            <a:ext cx="16637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6" descr="C:\Users\sklep\Desktop\kraina dziecięcego sukcesu\dziennik zajęć\gr V zdolni\zdjęcia 7.05.2014\DSCF4687.JPG"/>
          <p:cNvPicPr>
            <a:picLocks noChangeAspect="1" noChangeArrowheads="1"/>
          </p:cNvPicPr>
          <p:nvPr/>
        </p:nvPicPr>
        <p:blipFill>
          <a:blip r:embed="rId12"/>
          <a:srcRect l="24995" t="7687" r="26180" b="9087"/>
          <a:stretch>
            <a:fillRect/>
          </a:stretch>
        </p:blipFill>
        <p:spPr bwMode="auto">
          <a:xfrm>
            <a:off x="136525" y="1054100"/>
            <a:ext cx="236378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mtClean="0"/>
              <a:t>Doświadczenie</a:t>
            </a:r>
          </a:p>
        </p:txBody>
      </p:sp>
      <p:sp>
        <p:nvSpPr>
          <p:cNvPr id="23555" name="Symbol zastępczy tekstu 9"/>
          <p:cNvSpPr>
            <a:spLocks noGrp="1"/>
          </p:cNvSpPr>
          <p:nvPr>
            <p:ph type="body" idx="2"/>
          </p:nvPr>
        </p:nvSpPr>
        <p:spPr>
          <a:xfrm>
            <a:off x="250825" y="1989138"/>
            <a:ext cx="2535238" cy="4144962"/>
          </a:xfrm>
        </p:spPr>
        <p:txBody>
          <a:bodyPr/>
          <a:lstStyle/>
          <a:p>
            <a:pPr algn="ctr" eaLnBrk="1" hangingPunct="1"/>
            <a:r>
              <a:rPr lang="pl-PL" altLang="pl-PL" sz="1800" i="1" smtClean="0"/>
              <a:t>„Badanie właściwości       kwasu azotowego (V)”</a:t>
            </a:r>
          </a:p>
          <a:p>
            <a:pPr algn="ctr" eaLnBrk="1" hangingPunct="1"/>
            <a:r>
              <a:rPr lang="pl-PL" altLang="pl-PL" smtClean="0"/>
              <a:t>Wykonanie: Grupa V</a:t>
            </a:r>
          </a:p>
          <a:p>
            <a:pPr algn="ctr" eaLnBrk="1" hangingPunct="1"/>
            <a:r>
              <a:rPr lang="pl-PL" altLang="pl-PL" smtClean="0"/>
              <a:t>Tatiana Janowicz</a:t>
            </a:r>
          </a:p>
          <a:p>
            <a:pPr algn="ctr" eaLnBrk="1" hangingPunct="1"/>
            <a:r>
              <a:rPr lang="pl-PL" altLang="pl-PL" smtClean="0"/>
              <a:t>Wiktoria Kamińska </a:t>
            </a:r>
          </a:p>
          <a:p>
            <a:pPr algn="ctr" eaLnBrk="1" hangingPunct="1"/>
            <a:r>
              <a:rPr lang="pl-PL" altLang="pl-PL" smtClean="0"/>
              <a:t>Michał Naruszewicz</a:t>
            </a:r>
          </a:p>
          <a:p>
            <a:pPr algn="ctr" eaLnBrk="1" hangingPunct="1"/>
            <a:r>
              <a:rPr lang="pl-PL" altLang="pl-PL" smtClean="0"/>
              <a:t>Karol Surażyński</a:t>
            </a:r>
          </a:p>
          <a:p>
            <a:pPr algn="ctr" eaLnBrk="1" hangingPunct="1"/>
            <a:r>
              <a:rPr lang="pl-PL" altLang="pl-PL" smtClean="0"/>
              <a:t>Konrad Jankowski</a:t>
            </a:r>
          </a:p>
          <a:p>
            <a:pPr algn="ctr" eaLnBrk="1" hangingPunct="1"/>
            <a:r>
              <a:rPr lang="pl-PL" altLang="pl-PL" smtClean="0"/>
              <a:t>Mirosław Sokalski </a:t>
            </a:r>
          </a:p>
        </p:txBody>
      </p:sp>
      <p:pic>
        <p:nvPicPr>
          <p:cNvPr id="14" name="projekt 5.11.2014 018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2981325" y="1285875"/>
            <a:ext cx="5930900" cy="4446588"/>
          </a:xfrm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5962650"/>
            <a:ext cx="13112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48525" y="5986463"/>
            <a:ext cx="16637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Rectangle 2"/>
          <p:cNvSpPr txBox="1">
            <a:spLocks noChangeArrowheads="1"/>
          </p:cNvSpPr>
          <p:nvPr/>
        </p:nvSpPr>
        <p:spPr bwMode="auto">
          <a:xfrm>
            <a:off x="3059113" y="620713"/>
            <a:ext cx="5853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000">
                <a:solidFill>
                  <a:srgbClr val="978360"/>
                </a:solidFill>
                <a:latin typeface="Georgia" pitchFamily="18" charset="0"/>
              </a:rPr>
              <a:t>FILM Z PRZEPROWADZONEGO DOŚWIADCZENIA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 txBox="1">
            <a:spLocks noChangeArrowheads="1"/>
          </p:cNvSpPr>
          <p:nvPr/>
        </p:nvSpPr>
        <p:spPr bwMode="auto">
          <a:xfrm>
            <a:off x="1595438" y="333375"/>
            <a:ext cx="6985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WYPRACOWANE PRODUKTY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88913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5650" y="1196975"/>
            <a:ext cx="4335463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5575" y="1196975"/>
            <a:ext cx="29749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5575" y="3617913"/>
            <a:ext cx="29495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13"/>
          <p:cNvSpPr/>
          <p:nvPr/>
        </p:nvSpPr>
        <p:spPr>
          <a:xfrm>
            <a:off x="487363" y="1665288"/>
            <a:ext cx="542925" cy="4083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400" dirty="0"/>
              <a:t>H</a:t>
            </a:r>
          </a:p>
          <a:p>
            <a:pPr algn="ctr">
              <a:defRPr/>
            </a:pPr>
            <a:r>
              <a:rPr lang="pl-PL" sz="1400" dirty="0"/>
              <a:t>A</a:t>
            </a:r>
          </a:p>
          <a:p>
            <a:pPr algn="ctr">
              <a:defRPr/>
            </a:pPr>
            <a:r>
              <a:rPr lang="pl-PL" sz="1400" dirty="0"/>
              <a:t>F</a:t>
            </a:r>
          </a:p>
          <a:p>
            <a:pPr algn="ctr">
              <a:defRPr/>
            </a:pPr>
            <a:r>
              <a:rPr lang="pl-PL" sz="1400" dirty="0"/>
              <a:t>T </a:t>
            </a:r>
          </a:p>
          <a:p>
            <a:pPr algn="ctr">
              <a:defRPr/>
            </a:pPr>
            <a:endParaRPr lang="pl-PL" sz="1400" dirty="0"/>
          </a:p>
          <a:p>
            <a:pPr algn="ctr">
              <a:defRPr/>
            </a:pPr>
            <a:r>
              <a:rPr lang="pl-PL" sz="1400" dirty="0"/>
              <a:t>M</a:t>
            </a:r>
          </a:p>
          <a:p>
            <a:pPr algn="ctr">
              <a:defRPr/>
            </a:pPr>
            <a:r>
              <a:rPr lang="pl-PL" sz="1400" dirty="0"/>
              <a:t>A</a:t>
            </a:r>
          </a:p>
          <a:p>
            <a:pPr algn="ctr">
              <a:defRPr/>
            </a:pPr>
            <a:r>
              <a:rPr lang="pl-PL" sz="1400" dirty="0"/>
              <a:t>T</a:t>
            </a:r>
          </a:p>
          <a:p>
            <a:pPr algn="ctr">
              <a:defRPr/>
            </a:pPr>
            <a:r>
              <a:rPr lang="pl-PL" sz="1400" dirty="0"/>
              <a:t>E</a:t>
            </a:r>
          </a:p>
          <a:p>
            <a:pPr algn="ctr">
              <a:defRPr/>
            </a:pPr>
            <a:r>
              <a:rPr lang="pl-PL" sz="1400" dirty="0"/>
              <a:t>M</a:t>
            </a:r>
          </a:p>
          <a:p>
            <a:pPr algn="ctr">
              <a:defRPr/>
            </a:pPr>
            <a:r>
              <a:rPr lang="pl-PL" sz="1400" dirty="0"/>
              <a:t>A</a:t>
            </a:r>
          </a:p>
          <a:p>
            <a:pPr algn="ctr">
              <a:defRPr/>
            </a:pPr>
            <a:r>
              <a:rPr lang="pl-PL" sz="1400" dirty="0"/>
              <a:t>T</a:t>
            </a:r>
          </a:p>
          <a:p>
            <a:pPr algn="ctr">
              <a:defRPr/>
            </a:pPr>
            <a:r>
              <a:rPr lang="pl-PL" sz="1400" dirty="0"/>
              <a:t>Y</a:t>
            </a:r>
          </a:p>
          <a:p>
            <a:pPr algn="ctr">
              <a:defRPr/>
            </a:pPr>
            <a:r>
              <a:rPr lang="pl-PL" sz="1400" dirty="0"/>
              <a:t>C</a:t>
            </a:r>
          </a:p>
          <a:p>
            <a:pPr algn="ctr">
              <a:defRPr/>
            </a:pPr>
            <a:r>
              <a:rPr lang="pl-PL" sz="1400" dirty="0"/>
              <a:t>Z</a:t>
            </a:r>
          </a:p>
          <a:p>
            <a:pPr algn="ctr">
              <a:defRPr/>
            </a:pPr>
            <a:r>
              <a:rPr lang="pl-PL" sz="1400" dirty="0"/>
              <a:t>N</a:t>
            </a:r>
          </a:p>
          <a:p>
            <a:pPr algn="ctr">
              <a:defRPr/>
            </a:pPr>
            <a:r>
              <a:rPr lang="pl-PL" sz="1400" dirty="0"/>
              <a:t>Y</a:t>
            </a:r>
          </a:p>
          <a:p>
            <a:pPr algn="ctr">
              <a:defRPr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 txBox="1">
            <a:spLocks noChangeArrowheads="1"/>
          </p:cNvSpPr>
          <p:nvPr/>
        </p:nvSpPr>
        <p:spPr bwMode="auto">
          <a:xfrm>
            <a:off x="1595438" y="333375"/>
            <a:ext cx="6985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WYPRACOWANE PRODUKTY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88913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570568" cy="3425428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5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15743" y="1629222"/>
            <a:ext cx="2562607" cy="342500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5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28184" y="1635736"/>
            <a:ext cx="2565842" cy="3420575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5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Prostokąt 1"/>
          <p:cNvSpPr/>
          <p:nvPr/>
        </p:nvSpPr>
        <p:spPr>
          <a:xfrm>
            <a:off x="1476375" y="5300663"/>
            <a:ext cx="6191250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PLANSZE EDUKACYJNE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 txBox="1">
            <a:spLocks noChangeArrowheads="1"/>
          </p:cNvSpPr>
          <p:nvPr/>
        </p:nvSpPr>
        <p:spPr bwMode="auto">
          <a:xfrm>
            <a:off x="1595438" y="508000"/>
            <a:ext cx="6985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WYPRACOWANE PRODUKTY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88913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6"/>
          <a:srcRect l="21013" t="478" r="17393" b="17957"/>
          <a:stretch>
            <a:fillRect/>
          </a:stretch>
        </p:blipFill>
        <p:spPr bwMode="auto">
          <a:xfrm>
            <a:off x="271463" y="1700213"/>
            <a:ext cx="4008437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6"/>
          <p:cNvPicPr>
            <a:picLocks noChangeAspect="1" noChangeArrowheads="1"/>
          </p:cNvPicPr>
          <p:nvPr/>
        </p:nvPicPr>
        <p:blipFill>
          <a:blip r:embed="rId7"/>
          <a:srcRect l="11330" t="4688" r="8202" b="21355"/>
          <a:stretch>
            <a:fillRect/>
          </a:stretch>
        </p:blipFill>
        <p:spPr bwMode="auto">
          <a:xfrm>
            <a:off x="4403725" y="1670050"/>
            <a:ext cx="4176713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4570413" y="4868863"/>
            <a:ext cx="3889375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ORIGAMI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 txBox="1">
            <a:spLocks noChangeArrowheads="1"/>
          </p:cNvSpPr>
          <p:nvPr/>
        </p:nvSpPr>
        <p:spPr bwMode="auto">
          <a:xfrm>
            <a:off x="1595438" y="508000"/>
            <a:ext cx="6985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WYPRACOWANE PRODUKTY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88913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1406525"/>
            <a:ext cx="5292725" cy="39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442913" y="2276475"/>
            <a:ext cx="2305050" cy="2495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400" dirty="0"/>
              <a:t>Kolekcja brył przestrzennych wykonanych techniką modułową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1595438" y="333375"/>
            <a:ext cx="6985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PREZENTACJE MULTIMEDIALNE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88913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0" y="1216025"/>
            <a:ext cx="25908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1216025"/>
            <a:ext cx="3344863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20788" y="3344863"/>
            <a:ext cx="31210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41913" y="3817938"/>
            <a:ext cx="250825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 txBox="1">
            <a:spLocks noChangeArrowheads="1"/>
          </p:cNvSpPr>
          <p:nvPr/>
        </p:nvSpPr>
        <p:spPr bwMode="auto">
          <a:xfrm>
            <a:off x="1595438" y="333375"/>
            <a:ext cx="6985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PREZENTACJE MULTIMEDIALNE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88913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5438" y="1330325"/>
            <a:ext cx="296227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7900" y="1360488"/>
            <a:ext cx="2886075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4475" y="3535363"/>
            <a:ext cx="286702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42025" y="3562350"/>
            <a:ext cx="2830513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13100" y="3581400"/>
            <a:ext cx="2716213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 txBox="1">
            <a:spLocks noChangeArrowheads="1"/>
          </p:cNvSpPr>
          <p:nvPr/>
        </p:nvSpPr>
        <p:spPr bwMode="auto">
          <a:xfrm>
            <a:off x="1595438" y="333375"/>
            <a:ext cx="6985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APLIKACJE INTERAKTYWNE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88913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6"/>
          <a:srcRect l="24300" r="4254"/>
          <a:stretch>
            <a:fillRect/>
          </a:stretch>
        </p:blipFill>
        <p:spPr bwMode="auto">
          <a:xfrm>
            <a:off x="647700" y="3390900"/>
            <a:ext cx="3586163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3"/>
          <p:cNvPicPr>
            <a:picLocks noChangeAspect="1" noChangeArrowheads="1"/>
          </p:cNvPicPr>
          <p:nvPr/>
        </p:nvPicPr>
        <p:blipFill>
          <a:blip r:embed="rId7"/>
          <a:srcRect l="28865" t="13364" r="7220" b="8177"/>
          <a:stretch>
            <a:fillRect/>
          </a:stretch>
        </p:blipFill>
        <p:spPr bwMode="auto">
          <a:xfrm>
            <a:off x="4570413" y="3665538"/>
            <a:ext cx="387667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4"/>
          <p:cNvPicPr>
            <a:picLocks noChangeAspect="1" noChangeArrowheads="1"/>
          </p:cNvPicPr>
          <p:nvPr/>
        </p:nvPicPr>
        <p:blipFill>
          <a:blip r:embed="rId8"/>
          <a:srcRect l="25909" t="2231" r="5469" b="9019"/>
          <a:stretch>
            <a:fillRect/>
          </a:stretch>
        </p:blipFill>
        <p:spPr bwMode="auto">
          <a:xfrm>
            <a:off x="1187450" y="1500188"/>
            <a:ext cx="3054350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5"/>
          <p:cNvPicPr>
            <a:picLocks noChangeAspect="1" noChangeArrowheads="1"/>
          </p:cNvPicPr>
          <p:nvPr/>
        </p:nvPicPr>
        <p:blipFill>
          <a:blip r:embed="rId9"/>
          <a:srcRect l="34396" t="623" r="16441" b="24158"/>
          <a:stretch>
            <a:fillRect/>
          </a:stretch>
        </p:blipFill>
        <p:spPr bwMode="auto">
          <a:xfrm>
            <a:off x="4706938" y="1196975"/>
            <a:ext cx="3732212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ChangeArrowheads="1"/>
          </p:cNvSpPr>
          <p:nvPr/>
        </p:nvSpPr>
        <p:spPr bwMode="auto">
          <a:xfrm>
            <a:off x="1595438" y="333375"/>
            <a:ext cx="6985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PATFORMA MOODLE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88913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6"/>
          <a:srcRect l="-3" t="9521" r="49777" b="-9050"/>
          <a:stretch>
            <a:fillRect/>
          </a:stretch>
        </p:blipFill>
        <p:spPr bwMode="auto">
          <a:xfrm>
            <a:off x="1979613" y="1031875"/>
            <a:ext cx="5589587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ORGANIZACJA ZAJĘĆ</a:t>
            </a:r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9" cy="1920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2142"/>
                <a:gridCol w="2069977"/>
                <a:gridCol w="2126060"/>
                <a:gridCol w="2126060"/>
              </a:tblGrid>
              <a:tr h="640292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Liczba</a:t>
                      </a:r>
                      <a:r>
                        <a:rPr lang="pl-PL" sz="1800" baseline="0" dirty="0" smtClean="0"/>
                        <a:t> uczniów</a:t>
                      </a:r>
                      <a:endParaRPr lang="pl-PL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Liczba grup</a:t>
                      </a:r>
                      <a:endParaRPr lang="pl-PL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Liczba godzin na grupę</a:t>
                      </a:r>
                      <a:endParaRPr lang="pl-PL" sz="1800" dirty="0"/>
                    </a:p>
                  </a:txBody>
                  <a:tcPr marT="45735" marB="45735"/>
                </a:tc>
              </a:tr>
              <a:tr h="640292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Zajęcia dla uczniów</a:t>
                      </a:r>
                      <a:r>
                        <a:rPr lang="pl-PL" sz="1800" baseline="0" dirty="0" smtClean="0"/>
                        <a:t> z trudnościami </a:t>
                      </a:r>
                      <a:endParaRPr lang="pl-PL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32</a:t>
                      </a:r>
                      <a:endParaRPr lang="pl-PL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4</a:t>
                      </a:r>
                      <a:endParaRPr lang="pl-PL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61</a:t>
                      </a:r>
                      <a:endParaRPr lang="pl-PL" sz="1800" dirty="0"/>
                    </a:p>
                  </a:txBody>
                  <a:tcPr marT="45735" marB="45735"/>
                </a:tc>
              </a:tr>
              <a:tr h="640292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Zajęcia rozwijające</a:t>
                      </a:r>
                      <a:r>
                        <a:rPr lang="pl-PL" sz="1800" baseline="0" dirty="0" smtClean="0"/>
                        <a:t> z uczniem zdolnym </a:t>
                      </a:r>
                      <a:endParaRPr lang="pl-PL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6</a:t>
                      </a:r>
                      <a:endParaRPr lang="pl-PL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1</a:t>
                      </a:r>
                      <a:endParaRPr lang="pl-PL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30</a:t>
                      </a:r>
                      <a:endParaRPr lang="pl-PL" sz="1800" dirty="0"/>
                    </a:p>
                  </a:txBody>
                  <a:tcPr marT="45735" marB="45735"/>
                </a:tc>
              </a:tr>
            </a:tbl>
          </a:graphicData>
        </a:graphic>
      </p:graphicFrame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52450" y="3573463"/>
            <a:ext cx="80010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pl-PL" altLang="pl-PL" sz="2000">
                <a:latin typeface="Georgia" pitchFamily="18" charset="0"/>
              </a:rPr>
              <a:t>Zgodnie z założeniami projektu zorganizowane zostały zajęcia pozalekcyjne dla uczniów z trudnościami w uczeniu się oraz zajęcia rozwijające z uczniem zdolnym. 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pl-PL" altLang="pl-PL" sz="2000">
                <a:latin typeface="Georgia" pitchFamily="18" charset="0"/>
              </a:rPr>
              <a:t>Zajęcia prowadzone były przez 3 semestry, odbywały się w wolnym czasie. 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pl-PL" altLang="pl-PL" sz="2000">
                <a:latin typeface="Georgia" pitchFamily="18" charset="0"/>
              </a:rPr>
              <a:t>Uczestnicy projektu mieli zagwarantowany posiłek, materiały do wykorzystania na zajęciach  i powrót autobusem do domu. 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pl-PL" altLang="pl-PL" sz="2600">
              <a:latin typeface="Georgia" pitchFamily="18" charset="0"/>
            </a:endParaRPr>
          </a:p>
        </p:txBody>
      </p:sp>
      <p:pic>
        <p:nvPicPr>
          <p:cNvPr id="14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1033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5876925"/>
            <a:ext cx="882808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5350"/>
            <a:ext cx="16637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5981700"/>
            <a:ext cx="13112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 txBox="1">
            <a:spLocks noChangeArrowheads="1"/>
          </p:cNvSpPr>
          <p:nvPr/>
        </p:nvSpPr>
        <p:spPr bwMode="auto">
          <a:xfrm>
            <a:off x="1584325" y="171450"/>
            <a:ext cx="6985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WAKACYJNY OBÓZ PRZYRODNICZY </a:t>
            </a:r>
          </a:p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W BIAŁYM DUNAJCU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88913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8975" y="1989138"/>
            <a:ext cx="4470400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213" y="1489075"/>
            <a:ext cx="4276725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176213" y="4756150"/>
            <a:ext cx="4367212" cy="93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11 najaktywniejszych uczniów naszej szkoły wzięło udział w dwutygodniowym obozie przyrodniczym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2"/>
          <p:cNvSpPr txBox="1">
            <a:spLocks noChangeArrowheads="1"/>
          </p:cNvSpPr>
          <p:nvPr/>
        </p:nvSpPr>
        <p:spPr bwMode="auto">
          <a:xfrm>
            <a:off x="854075" y="635000"/>
            <a:ext cx="8208963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400">
                <a:solidFill>
                  <a:srgbClr val="978360"/>
                </a:solidFill>
                <a:latin typeface="Georgia" pitchFamily="18" charset="0"/>
              </a:rPr>
              <a:t>Obóz był kontynuacją działań w zakresie kształtowania matematyczno-przyrodniczych kompetencji kluczowych. Uczniowie obserwowali procesy zachodzące w przyrodzie     i inne ciekawe zjawiska uwzględniające zagadnienia ekologiczne.  </a:t>
            </a:r>
          </a:p>
        </p:txBody>
      </p:sp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" y="2205038"/>
            <a:ext cx="4452938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1863" y="2260600"/>
            <a:ext cx="4303712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3380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4475" y="236538"/>
            <a:ext cx="8096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2"/>
          <p:cNvSpPr txBox="1">
            <a:spLocks noChangeArrowheads="1"/>
          </p:cNvSpPr>
          <p:nvPr/>
        </p:nvSpPr>
        <p:spPr bwMode="auto">
          <a:xfrm>
            <a:off x="444500" y="1052513"/>
            <a:ext cx="867251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AC956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08DA9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24E5B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4E5B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4E5B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4E5B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4E5B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pl-PL" altLang="pl-PL" sz="2200" dirty="0" smtClean="0">
                <a:latin typeface="+mn-lt"/>
                <a:ea typeface="Calibri" pitchFamily="34" charset="0"/>
                <a:cs typeface="Times New Roman" pitchFamily="18" charset="0"/>
              </a:rPr>
              <a:t>Warsztaty „Jak przekop Wisły zabezpiecza Żuławy przed powodzią?”</a:t>
            </a:r>
            <a:endParaRPr lang="pl-PL" altLang="pl-PL" sz="2200" dirty="0" smtClean="0">
              <a:solidFill>
                <a:srgbClr val="978360"/>
              </a:solidFill>
              <a:latin typeface="+mn-lt"/>
              <a:ea typeface="Calibri" pitchFamily="34" charset="0"/>
            </a:endParaRPr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475" y="236538"/>
            <a:ext cx="8096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3" descr="F:\wycieczka do gdańska\aparat szkolny 0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6648" y="1928430"/>
            <a:ext cx="4572000" cy="3429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lumMod val="75000"/>
                <a:alpha val="40000"/>
              </a:schemeClr>
            </a:glo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4584" name="Picture 4" descr="F:\wycieczka do gdańska\aparat szkolny 0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148064" y="2467661"/>
            <a:ext cx="3681041" cy="276153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lumMod val="75000"/>
                <a:alpha val="40000"/>
              </a:schemeClr>
            </a:glo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4825" name="Rectangle 2"/>
          <p:cNvSpPr txBox="1">
            <a:spLocks noChangeArrowheads="1"/>
          </p:cNvSpPr>
          <p:nvPr/>
        </p:nvSpPr>
        <p:spPr bwMode="auto">
          <a:xfrm>
            <a:off x="1382713" y="287338"/>
            <a:ext cx="7005637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WYJAZD NAUKOWY DO TRÓJMIASTA</a:t>
            </a:r>
          </a:p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15-17 maja 2015r. </a:t>
            </a:r>
          </a:p>
        </p:txBody>
      </p:sp>
      <p:sp>
        <p:nvSpPr>
          <p:cNvPr id="2" name="Prostokąt 1"/>
          <p:cNvSpPr/>
          <p:nvPr/>
        </p:nvSpPr>
        <p:spPr>
          <a:xfrm>
            <a:off x="1382713" y="5229225"/>
            <a:ext cx="6357937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W wyjeździe </a:t>
            </a:r>
            <a:r>
              <a:rPr lang="pl-PL" dirty="0"/>
              <a:t>wzięło udział</a:t>
            </a:r>
            <a:endParaRPr lang="pl-PL" dirty="0"/>
          </a:p>
          <a:p>
            <a:pPr algn="ctr">
              <a:defRPr/>
            </a:pPr>
            <a:r>
              <a:rPr lang="pl-PL" dirty="0"/>
              <a:t>– 20 dziewcząt i 18 chłopców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84313" y="285750"/>
            <a:ext cx="65992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lnSpc>
                <a:spcPct val="115000"/>
              </a:lnSpc>
              <a:spcAft>
                <a:spcPts val="600"/>
              </a:spcAft>
              <a:defRPr/>
            </a:pPr>
            <a:r>
              <a:rPr lang="pl-PL" sz="2400" dirty="0" smtClean="0">
                <a:latin typeface="+mj-lt"/>
                <a:ea typeface="Calibri"/>
                <a:cs typeface="Times New Roman"/>
              </a:rPr>
              <a:t>Warsztaty w Centrum </a:t>
            </a:r>
            <a:r>
              <a:rPr lang="pl-PL" sz="2400" dirty="0" err="1" smtClean="0">
                <a:latin typeface="+mj-lt"/>
                <a:ea typeface="Calibri"/>
                <a:cs typeface="Times New Roman"/>
              </a:rPr>
              <a:t>Hewelianum</a:t>
            </a:r>
            <a:r>
              <a:rPr lang="pl-PL" sz="2400" dirty="0" smtClean="0">
                <a:latin typeface="+mj-lt"/>
                <a:ea typeface="Calibri"/>
                <a:cs typeface="Times New Roman"/>
              </a:rPr>
              <a:t> w Gdańsku </a:t>
            </a:r>
            <a:endParaRPr lang="pl-PL" altLang="pl-PL" sz="2400" dirty="0" smtClean="0">
              <a:solidFill>
                <a:srgbClr val="978360"/>
              </a:solidFill>
              <a:latin typeface="+mj-lt"/>
            </a:endParaRPr>
          </a:p>
        </p:txBody>
      </p:sp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475" y="236538"/>
            <a:ext cx="8096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2" descr="F:\wycieczka do gdańska\aparat szkolny 27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475" y="1196975"/>
            <a:ext cx="3149600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3" descr="F:\wycieczka do gdańska\aparat szkolny 27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975" y="3789363"/>
            <a:ext cx="23209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4" descr="F:\wycieczka do gdańska\aparat szkolny 28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92725" y="1060450"/>
            <a:ext cx="348932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5" descr="F:\wycieczka do gdańska\aparat szkolny 31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54363" y="1441450"/>
            <a:ext cx="3203575" cy="427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39800" y="285750"/>
            <a:ext cx="759301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lnSpc>
                <a:spcPct val="115000"/>
              </a:lnSpc>
              <a:spcAft>
                <a:spcPts val="600"/>
              </a:spcAft>
              <a:defRPr/>
            </a:pPr>
            <a:r>
              <a:rPr lang="pl-PL" sz="2400" dirty="0" smtClean="0">
                <a:latin typeface="+mj-lt"/>
                <a:cs typeface="Simplified Arabic" panose="02020603050405020304" pitchFamily="18" charset="-78"/>
              </a:rPr>
              <a:t>Warsztaty w Centrum Nauki EKSPERYMENT w Gdyni </a:t>
            </a:r>
            <a:endParaRPr lang="pl-PL" altLang="pl-PL" sz="2400" dirty="0" smtClean="0">
              <a:solidFill>
                <a:srgbClr val="978360"/>
              </a:solidFill>
              <a:latin typeface="+mj-lt"/>
              <a:cs typeface="Simplified Arabic" panose="02020603050405020304" pitchFamily="18" charset="-78"/>
            </a:endParaRPr>
          </a:p>
        </p:txBody>
      </p:sp>
      <p:pic>
        <p:nvPicPr>
          <p:cNvPr id="36870" name="Picture 3" descr="F:\wycieczka do gdańska\aparat szkolny 3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27450" y="1341438"/>
            <a:ext cx="5173663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" descr="F:\wycieczka do gdańska\aparat szkolny 3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163" y="2346325"/>
            <a:ext cx="43592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3" y="1370013"/>
            <a:ext cx="2871787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 txBox="1">
            <a:spLocks noChangeArrowheads="1"/>
          </p:cNvSpPr>
          <p:nvPr/>
        </p:nvSpPr>
        <p:spPr bwMode="auto">
          <a:xfrm>
            <a:off x="1584325" y="171450"/>
            <a:ext cx="6985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UMIEJĘTNOŚCI UCZNIÓW PO ZAKOŃCZENIU PROJEKTU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88913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Symbol zastępczy zawartości 5"/>
          <p:cNvSpPr txBox="1">
            <a:spLocks/>
          </p:cNvSpPr>
          <p:nvPr/>
        </p:nvSpPr>
        <p:spPr bwMode="auto">
          <a:xfrm>
            <a:off x="395288" y="1628775"/>
            <a:ext cx="82804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pl-PL" sz="2000">
                <a:latin typeface="Georgia" pitchFamily="18" charset="0"/>
              </a:rPr>
              <a:t>Całościowe postrzeganie rzeczywistości matematyczno-przyrodniczej.</a:t>
            </a: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pl-PL" sz="2000">
                <a:latin typeface="Georgia" pitchFamily="18" charset="0"/>
              </a:rPr>
              <a:t>Samodzielne podejmowanie próby rozwiązania problemu, oswojenie się z nietypowymi sytuacjami problemowymi.</a:t>
            </a: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pl-PL" sz="2000">
                <a:latin typeface="Georgia" pitchFamily="18" charset="0"/>
              </a:rPr>
              <a:t>Dostrzeganie zastosowania zdobytej wiedzy w życiu codziennym.</a:t>
            </a: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pl-PL" sz="2000">
                <a:latin typeface="Georgia" pitchFamily="18" charset="0"/>
              </a:rPr>
              <a:t>Prawidłowe argumentowanie własnych sądów i opinii, właściwe wnioskowanie.</a:t>
            </a: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pl-PL" sz="2000">
                <a:latin typeface="Georgia" pitchFamily="18" charset="0"/>
              </a:rPr>
              <a:t>Właściwe wykorzystanie technologii informacyjno-komunikacyjnej    w procesie uczenia się. </a:t>
            </a: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pl-PL" sz="2000">
                <a:latin typeface="Georgia" pitchFamily="18" charset="0"/>
              </a:rPr>
              <a:t>Korzystanie z doświadczeń i pracy innych uczniów, dzielenie się swoją wiedzą i spostrzeżeniami. </a:t>
            </a: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pl-PL" sz="2000">
                <a:latin typeface="Georgia" pitchFamily="18" charset="0"/>
              </a:rPr>
              <a:t>Prawidłowe funkcjonowanie  w grupie oraz w sytuacji współzawodnictwa. </a:t>
            </a:r>
            <a:endParaRPr lang="pl-PL" altLang="pl-PL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 txBox="1">
            <a:spLocks noChangeArrowheads="1"/>
          </p:cNvSpPr>
          <p:nvPr/>
        </p:nvSpPr>
        <p:spPr bwMode="auto">
          <a:xfrm>
            <a:off x="2024063" y="528638"/>
            <a:ext cx="5224462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WNIOSKI NA PRZYSZŁOŚĆ 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88913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Symbol zastępczy zawartości 5"/>
          <p:cNvSpPr txBox="1">
            <a:spLocks/>
          </p:cNvSpPr>
          <p:nvPr/>
        </p:nvSpPr>
        <p:spPr bwMode="auto">
          <a:xfrm>
            <a:off x="395288" y="1609725"/>
            <a:ext cx="82804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r>
              <a:rPr lang="pl-PL" sz="2200">
                <a:solidFill>
                  <a:srgbClr val="000000"/>
                </a:solidFill>
                <a:latin typeface="Georgia" pitchFamily="18" charset="0"/>
              </a:rPr>
              <a:t>Wykorzystywać mocne strony uczniów w celu budzenia w nich wiary we własne siły i możliwości. 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r>
              <a:rPr lang="pl-PL" sz="2200">
                <a:solidFill>
                  <a:srgbClr val="000000"/>
                </a:solidFill>
                <a:latin typeface="Georgia" pitchFamily="18" charset="0"/>
              </a:rPr>
              <a:t>Wspomagać i wspierać uczniów  w ich rozwoju poznawczym. 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r>
              <a:rPr lang="pl-PL" sz="2200">
                <a:solidFill>
                  <a:srgbClr val="000000"/>
                </a:solidFill>
                <a:latin typeface="Georgia" pitchFamily="18" charset="0"/>
              </a:rPr>
              <a:t>Wdrażać do samoorganizacji pracy ucznia i motywować  do stałego rozwoju.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r>
              <a:rPr lang="pl-PL" sz="2200">
                <a:solidFill>
                  <a:srgbClr val="000000"/>
                </a:solidFill>
                <a:latin typeface="Georgia" pitchFamily="18" charset="0"/>
              </a:rPr>
              <a:t>Regularnie konsultować wyniki pracy, a więc uczyć systematyczności.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r>
              <a:rPr lang="pl-PL" sz="2200">
                <a:solidFill>
                  <a:srgbClr val="000000"/>
                </a:solidFill>
                <a:latin typeface="Georgia" pitchFamily="18" charset="0"/>
              </a:rPr>
              <a:t>Doskonalić umiejętność rozwiązywania problemów  w różny sposób.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r>
              <a:rPr lang="pl-PL" sz="2200">
                <a:solidFill>
                  <a:srgbClr val="000000"/>
                </a:solidFill>
                <a:latin typeface="Georgia" pitchFamily="18" charset="0"/>
              </a:rPr>
              <a:t>Przygotować  do efektywnego wykorzystywania własnej wiedzy.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r>
              <a:rPr lang="pl-PL" sz="2200">
                <a:solidFill>
                  <a:srgbClr val="000000"/>
                </a:solidFill>
                <a:latin typeface="Georgia" pitchFamily="18" charset="0"/>
              </a:rPr>
              <a:t>Uczyć rzetelności w myśleniu i działaniu.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tekstu 3"/>
          <p:cNvSpPr>
            <a:spLocks noGrp="1"/>
          </p:cNvSpPr>
          <p:nvPr>
            <p:ph type="body" idx="1"/>
          </p:nvPr>
        </p:nvSpPr>
        <p:spPr>
          <a:xfrm>
            <a:off x="284163" y="1412875"/>
            <a:ext cx="4040187" cy="733425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altLang="pl-PL" sz="2000">
                <a:latin typeface="+mj-lt"/>
              </a:rPr>
              <a:t>Zajęcia dla uczniów                   z trudnościami w uczeniu się 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857750" y="1700213"/>
            <a:ext cx="4041775" cy="576262"/>
          </a:xfrm>
        </p:spPr>
        <p:txBody>
          <a:bodyPr/>
          <a:lstStyle/>
          <a:p>
            <a:pPr algn="ctr">
              <a:defRPr/>
            </a:pPr>
            <a:r>
              <a:rPr lang="pl-PL" sz="2000" dirty="0"/>
              <a:t>Zajęcia rozwijające    </a:t>
            </a:r>
            <a:r>
              <a:rPr lang="pl-PL" sz="2000" dirty="0" smtClean="0"/>
              <a:t>               z </a:t>
            </a:r>
            <a:r>
              <a:rPr lang="pl-PL" sz="2000" dirty="0"/>
              <a:t>uczniem zdolnym </a:t>
            </a:r>
          </a:p>
          <a:p>
            <a:pPr>
              <a:defRPr/>
            </a:pP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2"/>
          </p:nvPr>
        </p:nvSpPr>
        <p:spPr>
          <a:xfrm>
            <a:off x="317500" y="2393950"/>
            <a:ext cx="4040188" cy="3941763"/>
          </a:xfrm>
        </p:spPr>
        <p:txBody>
          <a:bodyPr/>
          <a:lstStyle/>
          <a:p>
            <a:pPr>
              <a:defRPr/>
            </a:pPr>
            <a:r>
              <a:rPr lang="pl-PL" sz="1800" dirty="0" smtClean="0"/>
              <a:t>Zajęcia uwzględniały specjalne potrzeby edukacyjne uczestników projektu i realizowane były  metodą warsztatu i projektu                            z wykorzystaniem technologii              informacyjno-komunikacyjnej.</a:t>
            </a:r>
          </a:p>
          <a:p>
            <a:pPr>
              <a:defRPr/>
            </a:pPr>
            <a:r>
              <a:rPr lang="pl-PL" sz="1800" dirty="0" smtClean="0"/>
              <a:t>Rozwijanie podstawowych kompetencji naukowych .</a:t>
            </a:r>
          </a:p>
          <a:p>
            <a:pPr>
              <a:defRPr/>
            </a:pPr>
            <a:r>
              <a:rPr lang="pl-PL" sz="1800" dirty="0" smtClean="0"/>
              <a:t>Zasada równości płci.</a:t>
            </a:r>
          </a:p>
          <a:p>
            <a:pPr>
              <a:defRPr/>
            </a:pPr>
            <a:r>
              <a:rPr lang="pl-PL" sz="1800" b="1" dirty="0" smtClean="0"/>
              <a:t>Wypracowanie minimum          2 projektów i 2 prezentacji multimedialnych.</a:t>
            </a:r>
          </a:p>
          <a:p>
            <a:pPr>
              <a:defRPr/>
            </a:pPr>
            <a:endParaRPr lang="pl-PL" dirty="0" smtClean="0"/>
          </a:p>
          <a:p>
            <a:pPr marL="0" indent="0">
              <a:buFont typeface="Wingdings 2" pitchFamily="18" charset="2"/>
              <a:buNone/>
              <a:defRPr/>
            </a:pP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4"/>
          </p:nvPr>
        </p:nvSpPr>
        <p:spPr>
          <a:xfrm>
            <a:off x="4854575" y="2349500"/>
            <a:ext cx="4038600" cy="3821113"/>
          </a:xfrm>
        </p:spPr>
        <p:txBody>
          <a:bodyPr/>
          <a:lstStyle/>
          <a:p>
            <a:pPr>
              <a:defRPr/>
            </a:pPr>
            <a:r>
              <a:rPr lang="pl-PL" sz="1800" dirty="0" smtClean="0"/>
              <a:t>Zajęcia uwzględniały specjalne potrzeby edukacyjne uczestników projektu i realizowane były  metodą warsztatu i projektu  z wykorzystaniem technologii            informacyjno-komunikacyjnej.</a:t>
            </a:r>
          </a:p>
          <a:p>
            <a:pPr>
              <a:defRPr/>
            </a:pPr>
            <a:r>
              <a:rPr lang="pl-PL" sz="1800" dirty="0" smtClean="0"/>
              <a:t>Rozwijanie podstawowych kompetencji naukowych.</a:t>
            </a:r>
          </a:p>
          <a:p>
            <a:pPr>
              <a:defRPr/>
            </a:pPr>
            <a:r>
              <a:rPr lang="pl-PL" sz="1800" dirty="0" smtClean="0"/>
              <a:t>Zasada równości płci.</a:t>
            </a:r>
          </a:p>
          <a:p>
            <a:pPr>
              <a:defRPr/>
            </a:pPr>
            <a:r>
              <a:rPr lang="pl-PL" sz="1800" b="1" dirty="0" smtClean="0"/>
              <a:t>Wypracowanie minimum        4 projektów i 2 prezentacji multimedialnych. 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pl-PL" b="1" dirty="0"/>
          </a:p>
        </p:txBody>
      </p:sp>
      <p:sp>
        <p:nvSpPr>
          <p:cNvPr id="15366" name="Rectangle 2"/>
          <p:cNvSpPr txBox="1">
            <a:spLocks noChangeArrowheads="1"/>
          </p:cNvSpPr>
          <p:nvPr/>
        </p:nvSpPr>
        <p:spPr bwMode="auto">
          <a:xfrm>
            <a:off x="1692275" y="204788"/>
            <a:ext cx="60229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3300">
                <a:solidFill>
                  <a:srgbClr val="978360"/>
                </a:solidFill>
                <a:latin typeface="Georgia" pitchFamily="18" charset="0"/>
              </a:rPr>
              <a:t>ZAŁOŻENIA</a:t>
            </a:r>
          </a:p>
        </p:txBody>
      </p:sp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163" y="5962650"/>
            <a:ext cx="13112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86463"/>
            <a:ext cx="16637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76238" y="2708275"/>
            <a:ext cx="2438400" cy="2222500"/>
          </a:xfrm>
        </p:spPr>
        <p:txBody>
          <a:bodyPr/>
          <a:lstStyle/>
          <a:p>
            <a:pPr algn="ctr" eaLnBrk="1" hangingPunct="1"/>
            <a:r>
              <a:rPr lang="pl-PL" altLang="pl-PL" sz="2400" smtClean="0"/>
              <a:t>Zajęcia             dla uczniów         z trudnościami w uczeniu się </a:t>
            </a:r>
          </a:p>
        </p:txBody>
      </p:sp>
      <p:sp>
        <p:nvSpPr>
          <p:cNvPr id="16387" name="Rectangle 2"/>
          <p:cNvSpPr txBox="1">
            <a:spLocks noChangeArrowheads="1"/>
          </p:cNvSpPr>
          <p:nvPr/>
        </p:nvSpPr>
        <p:spPr bwMode="auto">
          <a:xfrm>
            <a:off x="2987675" y="620713"/>
            <a:ext cx="60229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3300">
                <a:solidFill>
                  <a:srgbClr val="978360"/>
                </a:solidFill>
                <a:latin typeface="Georgia" pitchFamily="18" charset="0"/>
              </a:rPr>
              <a:t>CELE 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24213" y="1563688"/>
            <a:ext cx="5761037" cy="409733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Wykształcenie umiejętności uczenia się poprzez poszukiwanie informacji będącej odpowiedzią na problem i jej upowszechnianie.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Wykorzystanie nauk matematyczno-przyrodniczych w życiu codziennym, dostrzeganie i stosowanie w różnych sytuacjach. 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Doskonalenie umiejętności uczenia się  przy wykorzystaniu technologii informacyjno-komunikacyjnej i zajęć w terenie.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Sprawne i bezpieczne posługiwanie się szkłem       i sprzętem laboratoryjnym podczas wykonywania doświadczeń pod nadzorem nauczyciela.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endParaRPr lang="pl-PL" altLang="pl-PL" sz="2000" dirty="0" smtClean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endParaRPr lang="pl-PL" altLang="pl-PL" sz="2000" dirty="0" smtClean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endParaRPr lang="pl-PL" altLang="pl-PL" sz="2000" dirty="0" smtClean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endParaRPr lang="pl-PL" altLang="pl-PL" sz="2000" dirty="0" smtClean="0">
              <a:solidFill>
                <a:prstClr val="black"/>
              </a:solidFill>
            </a:endParaRP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908050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76238" y="2708275"/>
            <a:ext cx="2438400" cy="2222500"/>
          </a:xfrm>
        </p:spPr>
        <p:txBody>
          <a:bodyPr/>
          <a:lstStyle/>
          <a:p>
            <a:pPr algn="ctr" eaLnBrk="1" hangingPunct="1"/>
            <a:r>
              <a:rPr lang="pl-PL" altLang="pl-PL" sz="2400" smtClean="0"/>
              <a:t>Zajęcia rozwijające         z uczniem zdolnym </a:t>
            </a:r>
          </a:p>
        </p:txBody>
      </p:sp>
      <p:sp>
        <p:nvSpPr>
          <p:cNvPr id="17411" name="Rectangle 2"/>
          <p:cNvSpPr txBox="1">
            <a:spLocks noChangeArrowheads="1"/>
          </p:cNvSpPr>
          <p:nvPr/>
        </p:nvSpPr>
        <p:spPr bwMode="auto">
          <a:xfrm>
            <a:off x="2987675" y="620713"/>
            <a:ext cx="60229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3300">
                <a:solidFill>
                  <a:srgbClr val="978360"/>
                </a:solidFill>
                <a:latin typeface="Georgia" pitchFamily="18" charset="0"/>
              </a:rPr>
              <a:t>CELE 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224213" y="1563688"/>
            <a:ext cx="5761037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r>
              <a:rPr lang="pl-PL" altLang="pl-PL" sz="2000">
                <a:solidFill>
                  <a:srgbClr val="000000"/>
                </a:solidFill>
                <a:latin typeface="Georgia" pitchFamily="18" charset="0"/>
              </a:rPr>
              <a:t>Rozwijanie talentów i zainteresowań uczniów.</a:t>
            </a:r>
          </a:p>
          <a:p>
            <a:pPr marL="273050" indent="-27305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r>
              <a:rPr lang="pl-PL" altLang="pl-PL" sz="2000">
                <a:solidFill>
                  <a:srgbClr val="000000"/>
                </a:solidFill>
                <a:latin typeface="Georgia" pitchFamily="18" charset="0"/>
              </a:rPr>
              <a:t>Poszerzenie wiedzy i umiejętności matematyczno-przyrodniczych. </a:t>
            </a:r>
          </a:p>
          <a:p>
            <a:pPr marL="273050" indent="-27305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r>
              <a:rPr lang="pl-PL" altLang="pl-PL" sz="2000">
                <a:solidFill>
                  <a:srgbClr val="000000"/>
                </a:solidFill>
                <a:latin typeface="Georgia" pitchFamily="18" charset="0"/>
              </a:rPr>
              <a:t>Uświadomienie , że wiedza jest kluczem do lepszej przyszłości.</a:t>
            </a:r>
          </a:p>
          <a:p>
            <a:pPr marL="273050" indent="-27305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r>
              <a:rPr lang="pl-PL" altLang="pl-PL" sz="2000">
                <a:solidFill>
                  <a:srgbClr val="000000"/>
                </a:solidFill>
                <a:latin typeface="Georgia" pitchFamily="18" charset="0"/>
              </a:rPr>
              <a:t>Zaspokojenie ciekawości poznawczej .</a:t>
            </a:r>
          </a:p>
          <a:p>
            <a:pPr marL="273050" indent="-27305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r>
              <a:rPr lang="pl-PL" altLang="pl-PL" sz="2000">
                <a:solidFill>
                  <a:srgbClr val="000000"/>
                </a:solidFill>
                <a:latin typeface="Georgia" pitchFamily="18" charset="0"/>
              </a:rPr>
              <a:t>Doskonalenie umiejętności uczenia się  przy wykorzystaniu technologii informacyjno-komunikacyjnej i zajęć w terenie.</a:t>
            </a:r>
          </a:p>
          <a:p>
            <a:pPr marL="273050" indent="-27305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r>
              <a:rPr lang="pl-PL" altLang="pl-PL" sz="2000">
                <a:solidFill>
                  <a:srgbClr val="000000"/>
                </a:solidFill>
                <a:latin typeface="Georgia" pitchFamily="18" charset="0"/>
              </a:rPr>
              <a:t>Sprawne i bezpieczne posługiwanie się szkłem   i sprzętem laboratoryjnym podczas wykonywania doświadczeń.</a:t>
            </a:r>
          </a:p>
          <a:p>
            <a:pPr marL="273050" indent="-27305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endParaRPr lang="pl-PL" altLang="pl-PL" sz="2000">
              <a:solidFill>
                <a:srgbClr val="000000"/>
              </a:solidFill>
              <a:latin typeface="Georg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endParaRPr lang="pl-PL" altLang="pl-PL" sz="2000">
              <a:solidFill>
                <a:srgbClr val="000000"/>
              </a:solidFill>
              <a:latin typeface="Georg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endParaRPr lang="pl-PL" altLang="pl-PL" sz="2000">
              <a:solidFill>
                <a:srgbClr val="000000"/>
              </a:solidFill>
              <a:latin typeface="Georg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AD0101"/>
              </a:buClr>
              <a:buSzPct val="85000"/>
              <a:buFont typeface="Wingdings 2" pitchFamily="18" charset="2"/>
              <a:buChar char=""/>
            </a:pPr>
            <a:endParaRPr lang="pl-PL" altLang="pl-PL" sz="200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908050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0750" y="5975350"/>
            <a:ext cx="16637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5350"/>
            <a:ext cx="13112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395288" y="1484313"/>
            <a:ext cx="4040187" cy="733425"/>
          </a:xfrm>
        </p:spPr>
        <p:txBody>
          <a:bodyPr/>
          <a:lstStyle/>
          <a:p>
            <a:pPr algn="ctr">
              <a:defRPr/>
            </a:pPr>
            <a:r>
              <a:rPr lang="pl-PL"/>
              <a:t>INDYWIDUALNA</a:t>
            </a: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half" idx="3"/>
          </p:nvPr>
        </p:nvSpPr>
        <p:spPr>
          <a:xfrm>
            <a:off x="4791075" y="1524000"/>
            <a:ext cx="4041775" cy="731838"/>
          </a:xfrm>
        </p:spPr>
        <p:txBody>
          <a:bodyPr/>
          <a:lstStyle/>
          <a:p>
            <a:pPr algn="ctr">
              <a:defRPr/>
            </a:pPr>
            <a:r>
              <a:rPr lang="pl-PL" dirty="0" smtClean="0"/>
              <a:t>GRUPOWA</a:t>
            </a:r>
            <a:endParaRPr lang="pl-PL" dirty="0"/>
          </a:p>
        </p:txBody>
      </p:sp>
      <p:sp>
        <p:nvSpPr>
          <p:cNvPr id="1843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FORMY PRACY </a:t>
            </a:r>
          </a:p>
        </p:txBody>
      </p:sp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3" y="5962650"/>
            <a:ext cx="13112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86463"/>
            <a:ext cx="16637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570413" y="2420938"/>
            <a:ext cx="4324350" cy="3238500"/>
          </a:xfrm>
          <a:noFill/>
        </p:spPr>
      </p:pic>
      <p:pic>
        <p:nvPicPr>
          <p:cNvPr id="18441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/>
          <a:srcRect l="24100" r="-26256"/>
          <a:stretch>
            <a:fillRect/>
          </a:stretch>
        </p:blipFill>
        <p:spPr>
          <a:xfrm>
            <a:off x="217488" y="2420938"/>
            <a:ext cx="5751512" cy="32400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301625" y="1524000"/>
            <a:ext cx="4040188" cy="733425"/>
          </a:xfrm>
        </p:spPr>
        <p:txBody>
          <a:bodyPr/>
          <a:lstStyle/>
          <a:p>
            <a:pPr algn="ctr">
              <a:defRPr/>
            </a:pPr>
            <a:r>
              <a:rPr lang="pl-PL"/>
              <a:t>PRAKTYCZNE </a:t>
            </a: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half" idx="3"/>
          </p:nvPr>
        </p:nvSpPr>
        <p:spPr>
          <a:xfrm>
            <a:off x="4791075" y="1524000"/>
            <a:ext cx="4041775" cy="731838"/>
          </a:xfrm>
        </p:spPr>
        <p:txBody>
          <a:bodyPr/>
          <a:lstStyle/>
          <a:p>
            <a:pPr algn="ctr">
              <a:defRPr/>
            </a:pPr>
            <a:r>
              <a:rPr lang="pl-PL" dirty="0" smtClean="0"/>
              <a:t>PROBLEMOWE</a:t>
            </a:r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2"/>
          </p:nvPr>
        </p:nvSpPr>
        <p:spPr>
          <a:xfrm>
            <a:off x="323850" y="2781300"/>
            <a:ext cx="4041775" cy="2468563"/>
          </a:xfrm>
        </p:spPr>
        <p:txBody>
          <a:bodyPr/>
          <a:lstStyle/>
          <a:p>
            <a:pPr>
              <a:defRPr/>
            </a:pPr>
            <a:r>
              <a:rPr lang="pl-PL" sz="2400" dirty="0" smtClean="0"/>
              <a:t>Ćwiczenia laboratoryjne</a:t>
            </a:r>
          </a:p>
          <a:p>
            <a:pPr>
              <a:defRPr/>
            </a:pPr>
            <a:r>
              <a:rPr lang="pl-PL" sz="2400" dirty="0" smtClean="0"/>
              <a:t>Obserwacja</a:t>
            </a:r>
          </a:p>
          <a:p>
            <a:pPr>
              <a:defRPr/>
            </a:pPr>
            <a:r>
              <a:rPr lang="pl-PL" sz="2400" dirty="0" smtClean="0"/>
              <a:t>Pokaz</a:t>
            </a:r>
          </a:p>
          <a:p>
            <a:pPr>
              <a:defRPr/>
            </a:pPr>
            <a:r>
              <a:rPr lang="pl-PL" sz="2400" dirty="0" smtClean="0"/>
              <a:t>Warsztaty</a:t>
            </a:r>
          </a:p>
          <a:p>
            <a:pPr>
              <a:defRPr/>
            </a:pPr>
            <a:r>
              <a:rPr lang="pl-PL" sz="2400" dirty="0" smtClean="0"/>
              <a:t>Zajęcia w terenie</a:t>
            </a:r>
            <a:endParaRPr lang="pl-PL" dirty="0" smtClean="0"/>
          </a:p>
          <a:p>
            <a:pPr marL="0" indent="0">
              <a:buFont typeface="Wingdings 2" pitchFamily="18" charset="2"/>
              <a:buNone/>
              <a:defRPr/>
            </a:pPr>
            <a:endParaRPr lang="pl-PL" dirty="0" smtClean="0"/>
          </a:p>
          <a:p>
            <a:pPr>
              <a:defRPr/>
            </a:pPr>
            <a:endParaRPr lang="pl-PL" dirty="0"/>
          </a:p>
        </p:txBody>
      </p:sp>
      <p:sp>
        <p:nvSpPr>
          <p:cNvPr id="19461" name="Symbol zastępczy zawartości 9"/>
          <p:cNvSpPr>
            <a:spLocks noGrp="1"/>
          </p:cNvSpPr>
          <p:nvPr>
            <p:ph sz="quarter" idx="4"/>
          </p:nvPr>
        </p:nvSpPr>
        <p:spPr>
          <a:xfrm>
            <a:off x="4860925" y="2781300"/>
            <a:ext cx="4038600" cy="2828925"/>
          </a:xfrm>
        </p:spPr>
        <p:txBody>
          <a:bodyPr/>
          <a:lstStyle/>
          <a:p>
            <a:r>
              <a:rPr lang="pl-PL" altLang="pl-PL" sz="2400" smtClean="0"/>
              <a:t>Projekt edukacyjny</a:t>
            </a:r>
          </a:p>
          <a:p>
            <a:r>
              <a:rPr lang="pl-PL" altLang="pl-PL" sz="2400" smtClean="0"/>
              <a:t>Zajęcia z pytaniem problemowym </a:t>
            </a:r>
          </a:p>
          <a:p>
            <a:r>
              <a:rPr lang="pl-PL" altLang="pl-PL" sz="2400" smtClean="0"/>
              <a:t>Burza mózgów</a:t>
            </a:r>
          </a:p>
          <a:p>
            <a:r>
              <a:rPr lang="pl-PL" altLang="pl-PL" sz="2400" smtClean="0"/>
              <a:t>Gra dydaktyczna </a:t>
            </a:r>
          </a:p>
          <a:p>
            <a:endParaRPr lang="pl-PL" altLang="pl-PL" smtClean="0"/>
          </a:p>
        </p:txBody>
      </p:sp>
      <p:sp>
        <p:nvSpPr>
          <p:cNvPr id="19462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METODY PRACY </a:t>
            </a:r>
          </a:p>
        </p:txBody>
      </p:sp>
      <p:pic>
        <p:nvPicPr>
          <p:cNvPr id="194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3" y="5962650"/>
            <a:ext cx="13112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86463"/>
            <a:ext cx="16637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76238" y="2708275"/>
            <a:ext cx="2438400" cy="2222500"/>
          </a:xfrm>
        </p:spPr>
        <p:txBody>
          <a:bodyPr/>
          <a:lstStyle/>
          <a:p>
            <a:pPr algn="ctr" eaLnBrk="1" hangingPunct="1"/>
            <a:r>
              <a:rPr lang="pl-PL" altLang="pl-PL" sz="2400" smtClean="0"/>
              <a:t>Zajęcia             dla uczniów         z trudnościami w uczeniu się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87675" y="771525"/>
            <a:ext cx="6022975" cy="792163"/>
          </a:xfrm>
          <a:prstGeom prst="rect">
            <a:avLst/>
          </a:prstGeom>
        </p:spPr>
        <p:txBody>
          <a:bodyPr anchor="b">
            <a:normAutofit fontScale="8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altLang="pl-PL" dirty="0" smtClean="0">
                <a:solidFill>
                  <a:srgbClr val="AC956E">
                    <a:shade val="75000"/>
                  </a:srgbClr>
                </a:solidFill>
              </a:rPr>
              <a:t>PRZYKŁADY ZREALIZOWANYCH PROJEKTÓW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24213" y="1563688"/>
            <a:ext cx="5761037" cy="40973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Matematyczne mandale. 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Haft matematyczny.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Wykonywanie elementów dekoracyjnych, upominków poznanymi technikami </a:t>
            </a:r>
            <a:r>
              <a:rPr lang="pl-PL" altLang="pl-PL" sz="2000" dirty="0" err="1" smtClean="0">
                <a:solidFill>
                  <a:prstClr val="black"/>
                </a:solidFill>
              </a:rPr>
              <a:t>origami</a:t>
            </a:r>
            <a:r>
              <a:rPr lang="pl-PL" altLang="pl-PL" sz="2000" dirty="0" smtClean="0">
                <a:solidFill>
                  <a:prstClr val="black"/>
                </a:solidFill>
              </a:rPr>
              <a:t>.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Kreślenie siatek graniastosłupów w różnej skali     i budowanie modeli.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Kreślenie siatek brył platońskich, budowanie z nich modeli.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Po co człowiekowi układ oddechowy?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Tajemnice gleby.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Woda – wyjątkowy związek chemiczny.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Alkohol – pożyteczny czy szkodliwy?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r>
              <a:rPr lang="pl-PL" altLang="pl-PL" sz="2000" dirty="0" smtClean="0">
                <a:solidFill>
                  <a:prstClr val="black"/>
                </a:solidFill>
              </a:rPr>
              <a:t>Chemia na talerzu. </a:t>
            </a: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endParaRPr lang="pl-PL" altLang="pl-PL" sz="2000" dirty="0" smtClean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endParaRPr lang="pl-PL" altLang="pl-PL" sz="2000" dirty="0" smtClean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endParaRPr lang="pl-PL" altLang="pl-PL" sz="2000" dirty="0" smtClean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  <a:buClr>
                <a:srgbClr val="AD0101"/>
              </a:buClr>
              <a:defRPr/>
            </a:pPr>
            <a:endParaRPr lang="pl-PL" altLang="pl-PL" sz="2000" dirty="0" smtClean="0">
              <a:solidFill>
                <a:prstClr val="black"/>
              </a:solidFill>
            </a:endParaRP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908050"/>
            <a:ext cx="11033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3151188" y="2452688"/>
            <a:ext cx="4945062" cy="2992437"/>
          </a:xfrm>
        </p:spPr>
        <p:txBody>
          <a:bodyPr/>
          <a:lstStyle/>
          <a:p>
            <a:r>
              <a:rPr lang="pl-PL" altLang="pl-PL" sz="2400" smtClean="0"/>
              <a:t>Kwasy - nie takie straszne. </a:t>
            </a:r>
          </a:p>
          <a:p>
            <a:r>
              <a:rPr lang="pl-PL" altLang="pl-PL" sz="2400" smtClean="0"/>
              <a:t>Złota liczba.</a:t>
            </a:r>
          </a:p>
          <a:p>
            <a:r>
              <a:rPr lang="pl-PL" altLang="pl-PL" sz="2400" smtClean="0"/>
              <a:t>Ptaki z sąsiedztwa. </a:t>
            </a:r>
          </a:p>
          <a:p>
            <a:r>
              <a:rPr lang="pl-PL" altLang="pl-PL" sz="2400" smtClean="0"/>
              <a:t>Wariacje na temat gwiazdy morawskiej. </a:t>
            </a:r>
          </a:p>
        </p:txBody>
      </p:sp>
      <p:sp>
        <p:nvSpPr>
          <p:cNvPr id="21507" name="Rectangle 2"/>
          <p:cNvSpPr txBox="1">
            <a:spLocks noChangeArrowheads="1"/>
          </p:cNvSpPr>
          <p:nvPr/>
        </p:nvSpPr>
        <p:spPr bwMode="auto">
          <a:xfrm>
            <a:off x="3076575" y="811213"/>
            <a:ext cx="585311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altLang="pl-PL" sz="2800">
                <a:solidFill>
                  <a:srgbClr val="978360"/>
                </a:solidFill>
                <a:latin typeface="Georgia" pitchFamily="18" charset="0"/>
              </a:rPr>
              <a:t>PRZYKŁADY ZREALIZOWANYCH PROJEKTÓW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76925"/>
            <a:ext cx="882808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5525" y="1090613"/>
            <a:ext cx="11033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976938"/>
            <a:ext cx="16652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5976938"/>
            <a:ext cx="1311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7188" y="2852738"/>
            <a:ext cx="2438400" cy="2222500"/>
          </a:xfrm>
        </p:spPr>
        <p:txBody>
          <a:bodyPr/>
          <a:lstStyle/>
          <a:p>
            <a:pPr algn="ctr" eaLnBrk="1" hangingPunct="1"/>
            <a:r>
              <a:rPr lang="pl-PL" altLang="pl-PL" sz="2400" smtClean="0"/>
              <a:t>Zajęcia rozwijające         z uczniem zdolnym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ejski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3279</TotalTime>
  <Words>744</Words>
  <Application>Microsoft Office PowerPoint</Application>
  <PresentationFormat>Pokaz na ekranie (4:3)</PresentationFormat>
  <Paragraphs>151</Paragraphs>
  <Slides>26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6" baseType="lpstr">
      <vt:lpstr>Verdana</vt:lpstr>
      <vt:lpstr>Arial</vt:lpstr>
      <vt:lpstr>Georgia</vt:lpstr>
      <vt:lpstr>Wingdings 2</vt:lpstr>
      <vt:lpstr>Wingdings</vt:lpstr>
      <vt:lpstr>Calibri</vt:lpstr>
      <vt:lpstr>Tahoma</vt:lpstr>
      <vt:lpstr>Times New Roman</vt:lpstr>
      <vt:lpstr>Simplified Arabic</vt:lpstr>
      <vt:lpstr>Miejski</vt:lpstr>
      <vt:lpstr>Kraina Dziecięcego sukcesu – program rozwojowy dla uczniów wiejskich placówek oświatowych z Gminy Olecko</vt:lpstr>
      <vt:lpstr>ORGANIZACJA ZAJĘĆ</vt:lpstr>
      <vt:lpstr>Slajd 3</vt:lpstr>
      <vt:lpstr>Slajd 4</vt:lpstr>
      <vt:lpstr>Slajd 5</vt:lpstr>
      <vt:lpstr>FORMY PRACY </vt:lpstr>
      <vt:lpstr>METODY PRACY </vt:lpstr>
      <vt:lpstr>Slajd 8</vt:lpstr>
      <vt:lpstr>Slajd 9</vt:lpstr>
      <vt:lpstr>Slajd 10</vt:lpstr>
      <vt:lpstr>Doświadczenie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</vt:vector>
  </TitlesOfParts>
  <Company>amak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 „Skorzystaj z szansy” </dc:title>
  <dc:creator>system</dc:creator>
  <cp:lastModifiedBy>Teresa Sulima</cp:lastModifiedBy>
  <cp:revision>221</cp:revision>
  <dcterms:created xsi:type="dcterms:W3CDTF">2010-06-16T13:13:18Z</dcterms:created>
  <dcterms:modified xsi:type="dcterms:W3CDTF">2015-05-22T11:49:17Z</dcterms:modified>
</cp:coreProperties>
</file>