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-7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7BC605-D320-44B4-9D7E-94168729356C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CEAED7-E612-4C99-83AD-C631269C15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BC605-D320-44B4-9D7E-94168729356C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AED7-E612-4C99-83AD-C631269C15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BC605-D320-44B4-9D7E-94168729356C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AED7-E612-4C99-83AD-C631269C15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BC605-D320-44B4-9D7E-94168729356C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AED7-E612-4C99-83AD-C631269C15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BC605-D320-44B4-9D7E-94168729356C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AED7-E612-4C99-83AD-C631269C15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BC605-D320-44B4-9D7E-94168729356C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AED7-E612-4C99-83AD-C631269C15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BC605-D320-44B4-9D7E-94168729356C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AED7-E612-4C99-83AD-C631269C15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BC605-D320-44B4-9D7E-94168729356C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AED7-E612-4C99-83AD-C631269C15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BC605-D320-44B4-9D7E-94168729356C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AED7-E612-4C99-83AD-C631269C15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7BC605-D320-44B4-9D7E-94168729356C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AED7-E612-4C99-83AD-C631269C15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7BC605-D320-44B4-9D7E-94168729356C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CEAED7-E612-4C99-83AD-C631269C15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7BC605-D320-44B4-9D7E-94168729356C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CEAED7-E612-4C99-83AD-C631269C15B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4632" cy="2232248"/>
          </a:xfrm>
        </p:spPr>
        <p:txBody>
          <a:bodyPr/>
          <a:lstStyle/>
          <a:p>
            <a:pPr algn="ctr"/>
            <a:r>
              <a:rPr lang="pl-PL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„Kraina Dziecięcego Sukcesu”</a:t>
            </a:r>
            <a:endParaRPr lang="pl-PL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4005064"/>
            <a:ext cx="7772400" cy="108012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l-PL" dirty="0" smtClean="0"/>
              <a:t>Program rozwojowy dla uczniów wiejskich placówek oświatowych z Gminy Olecko współfinansowany z Europejskiego Funduszu Społecznego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AM00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9666" y="1916832"/>
            <a:ext cx="5606670" cy="42484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Uczniowie podczas pracy na zajęciach oraz ich przykładowe prace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AM0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635653" cy="3514204"/>
          </a:xfrm>
        </p:spPr>
      </p:pic>
      <p:pic>
        <p:nvPicPr>
          <p:cNvPr id="5" name="Obraz 4" descr="CAM0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933056"/>
            <a:ext cx="4499991" cy="2780927"/>
          </a:xfrm>
          <a:prstGeom prst="rect">
            <a:avLst/>
          </a:prstGeom>
        </p:spPr>
      </p:pic>
      <p:pic>
        <p:nvPicPr>
          <p:cNvPr id="6" name="Obraz 5" descr="CAM00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2656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AM00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205552" cy="3154164"/>
          </a:xfrm>
        </p:spPr>
      </p:pic>
      <p:pic>
        <p:nvPicPr>
          <p:cNvPr id="5" name="Obraz 4" descr="CAM00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211960" cy="3158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AM00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149435" cy="2362076"/>
          </a:xfrm>
        </p:spPr>
      </p:pic>
      <p:pic>
        <p:nvPicPr>
          <p:cNvPr id="5" name="Obraz 4" descr="CAM00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501008"/>
            <a:ext cx="3312368" cy="2484276"/>
          </a:xfrm>
          <a:prstGeom prst="rect">
            <a:avLst/>
          </a:prstGeom>
        </p:spPr>
      </p:pic>
      <p:pic>
        <p:nvPicPr>
          <p:cNvPr id="6" name="Obraz 5" descr="CAM00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052736"/>
            <a:ext cx="3059832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AM0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404664"/>
            <a:ext cx="3672409" cy="5328592"/>
          </a:xfrm>
        </p:spPr>
      </p:pic>
      <p:pic>
        <p:nvPicPr>
          <p:cNvPr id="5" name="Obraz 4" descr="CAM00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4029912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AM00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KONIEC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3"/>
            <a:ext cx="8229600" cy="2952329"/>
          </a:xfrm>
        </p:spPr>
        <p:txBody>
          <a:bodyPr/>
          <a:lstStyle/>
          <a:p>
            <a:pPr algn="just">
              <a:buNone/>
            </a:pPr>
            <a:r>
              <a:rPr lang="pl-PL" sz="2800" dirty="0" smtClean="0"/>
              <a:t>   W roku szkolnym 2013/2014 i 2014/2015 odbyły się dodatkowe zajęcia z języka angielskiego dla uczniów z trudnościami w uczeniu się (4 grupy) oraz zajęcia rozwijające dla uczniów zdolnych (1 grupa).</a:t>
            </a:r>
            <a:endParaRPr lang="pl-PL" sz="2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Lektorat językowy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just"/>
            <a:r>
              <a:rPr lang="pl-PL" dirty="0" smtClean="0"/>
              <a:t>Uczniowie uczęszczali na zajęcia w wyznaczonych dniach ( grupy I </a:t>
            </a:r>
            <a:r>
              <a:rPr lang="pl-PL" dirty="0" err="1" smtClean="0"/>
              <a:t>i</a:t>
            </a:r>
            <a:r>
              <a:rPr lang="pl-PL" dirty="0" smtClean="0"/>
              <a:t> II w poniedziałki, a grupy III, IV i V w </a:t>
            </a:r>
            <a:r>
              <a:rPr lang="pl-PL" dirty="0"/>
              <a:t>ś</a:t>
            </a:r>
            <a:r>
              <a:rPr lang="pl-PL" dirty="0" smtClean="0"/>
              <a:t>rody ).</a:t>
            </a:r>
          </a:p>
          <a:p>
            <a:pPr algn="just"/>
            <a:endParaRPr lang="pl-PL" dirty="0" smtClean="0"/>
          </a:p>
          <a:p>
            <a:pPr algn="just">
              <a:buNone/>
            </a:pPr>
            <a:endParaRPr lang="pl-PL" dirty="0" smtClean="0"/>
          </a:p>
          <a:p>
            <a:pPr algn="just"/>
            <a:r>
              <a:rPr lang="pl-PL" dirty="0" smtClean="0"/>
              <a:t>Uczniowie z trudnościami w uczeniu się zrealizowali łącznie 244 godziny dodatkowych zajęć z języka angielskiego, a uczniowie zdolni odbyli 31 godzin.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Celem zajęć było:</a:t>
            </a:r>
          </a:p>
          <a:p>
            <a:r>
              <a:rPr lang="pl-PL" dirty="0" smtClean="0"/>
              <a:t> rozwinięcie, z zastosowaniem ICT, zdolności słuchania ze zrozumieniem oraz mówienia w języku angielskim;</a:t>
            </a:r>
          </a:p>
          <a:p>
            <a:r>
              <a:rPr lang="pl-PL" dirty="0"/>
              <a:t>r</a:t>
            </a:r>
            <a:r>
              <a:rPr lang="pl-PL" dirty="0" smtClean="0"/>
              <a:t>eagowania językowego stosownie do sytuacji;</a:t>
            </a:r>
          </a:p>
          <a:p>
            <a:r>
              <a:rPr lang="pl-PL" dirty="0"/>
              <a:t>o</a:t>
            </a:r>
            <a:r>
              <a:rPr lang="pl-PL" dirty="0" smtClean="0"/>
              <a:t>pisywanie ludzi, zdarzeń, miejsc i czynności;</a:t>
            </a:r>
          </a:p>
          <a:p>
            <a:r>
              <a:rPr lang="pl-PL" dirty="0"/>
              <a:t>n</a:t>
            </a:r>
            <a:r>
              <a:rPr lang="pl-PL" dirty="0" smtClean="0"/>
              <a:t>awiązywanie kontaktów towarzyskich.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Zajęcia dla uczniów z trudnościami w uczeniu się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Celem zajęć było:</a:t>
            </a:r>
          </a:p>
          <a:p>
            <a:r>
              <a:rPr lang="pl-PL" dirty="0"/>
              <a:t>p</a:t>
            </a:r>
            <a:r>
              <a:rPr lang="pl-PL" dirty="0" smtClean="0"/>
              <a:t>odniesienie umiejętności słuchania ze zrozumieniem oraz mówienia w języku angielskim z zastosowaniem ICT;</a:t>
            </a:r>
          </a:p>
          <a:p>
            <a:r>
              <a:rPr lang="pl-PL" dirty="0" smtClean="0"/>
              <a:t>Prowadzenie zajęć nową formą w celu wykorzystania języka w praktyce.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Zajęcia rozwijające dla uczniów zdolnych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5"/>
          </a:xfrm>
        </p:spPr>
        <p:txBody>
          <a:bodyPr>
            <a:normAutofit/>
          </a:bodyPr>
          <a:lstStyle/>
          <a:p>
            <a:r>
              <a:rPr lang="pl-PL" dirty="0" smtClean="0"/>
              <a:t>Każda grupa na początku projektu stworzyła swój kontrakt pracy na zajęciach.</a:t>
            </a:r>
          </a:p>
          <a:p>
            <a:r>
              <a:rPr lang="pl-PL" dirty="0" smtClean="0"/>
              <a:t>Wszyscy uczniowie w poszczególnych grupach brali udział w wybieraniu tematyki spotkań ( tematy, które interesowały uczniów).</a:t>
            </a:r>
          </a:p>
          <a:p>
            <a:r>
              <a:rPr lang="pl-PL" dirty="0" smtClean="0"/>
              <a:t>Uczestnicy projektu wspólnie decydowali, w jaki sposób będą realizowali dany temat i jakie produkty wytworzą.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Organizacja zajęć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Przykładowe tematy, wybrane przez uczniów do realizacji na zajęciach:</a:t>
            </a:r>
          </a:p>
          <a:p>
            <a:r>
              <a:rPr lang="pl-PL" dirty="0" err="1" smtClean="0"/>
              <a:t>Food</a:t>
            </a:r>
            <a:r>
              <a:rPr lang="pl-PL" dirty="0"/>
              <a:t> </a:t>
            </a:r>
            <a:r>
              <a:rPr lang="pl-PL" dirty="0" smtClean="0"/>
              <a:t>( jedzenie );</a:t>
            </a:r>
          </a:p>
          <a:p>
            <a:r>
              <a:rPr lang="pl-PL" dirty="0" err="1" smtClean="0"/>
              <a:t>Family</a:t>
            </a:r>
            <a:r>
              <a:rPr lang="pl-PL" dirty="0"/>
              <a:t> </a:t>
            </a:r>
            <a:r>
              <a:rPr lang="pl-PL" dirty="0" smtClean="0"/>
              <a:t>( rodzina );</a:t>
            </a:r>
          </a:p>
          <a:p>
            <a:r>
              <a:rPr lang="pl-PL" dirty="0" err="1" smtClean="0"/>
              <a:t>Addictions</a:t>
            </a:r>
            <a:r>
              <a:rPr lang="pl-PL" dirty="0"/>
              <a:t> </a:t>
            </a:r>
            <a:r>
              <a:rPr lang="pl-PL" dirty="0" smtClean="0"/>
              <a:t>( nałogi );</a:t>
            </a:r>
          </a:p>
          <a:p>
            <a:r>
              <a:rPr lang="pl-PL" dirty="0" err="1" smtClean="0"/>
              <a:t>Music</a:t>
            </a:r>
            <a:r>
              <a:rPr lang="pl-PL" dirty="0"/>
              <a:t> </a:t>
            </a:r>
            <a:r>
              <a:rPr lang="pl-PL" dirty="0" smtClean="0"/>
              <a:t>( muzyka );</a:t>
            </a:r>
          </a:p>
          <a:p>
            <a:r>
              <a:rPr lang="pl-PL" dirty="0" smtClean="0"/>
              <a:t>Parts of </a:t>
            </a:r>
            <a:r>
              <a:rPr lang="pl-PL" dirty="0" err="1" smtClean="0"/>
              <a:t>the</a:t>
            </a:r>
            <a:r>
              <a:rPr lang="pl-PL" dirty="0" smtClean="0"/>
              <a:t> body ( części ciała );</a:t>
            </a:r>
          </a:p>
          <a:p>
            <a:r>
              <a:rPr lang="pl-PL" dirty="0" smtClean="0"/>
              <a:t>Sport;</a:t>
            </a:r>
          </a:p>
          <a:p>
            <a:r>
              <a:rPr lang="pl-PL" dirty="0" err="1" smtClean="0"/>
              <a:t>Fashion</a:t>
            </a:r>
            <a:r>
              <a:rPr lang="pl-PL" dirty="0"/>
              <a:t> </a:t>
            </a:r>
            <a:r>
              <a:rPr lang="pl-PL" dirty="0" smtClean="0"/>
              <a:t>( moda );</a:t>
            </a:r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World</a:t>
            </a:r>
            <a:r>
              <a:rPr lang="pl-PL" dirty="0" smtClean="0"/>
              <a:t> ( świat ).</a:t>
            </a:r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pl-PL" dirty="0" smtClean="0"/>
              <a:t>Tematyka spotkań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pl-PL" dirty="0" smtClean="0"/>
              <a:t>Uczniowie na zajęciach pracowali metodami aktywizującymi, które angażowały ich emocjonalnie, budziły ich zaangażowanie i motywację oraz uczyły samodzielnego myślenia i działania.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Wybrane metody: praca w grupach, dyskusja, debata, rozwiązywanie problemów, burza mózgów, gry i zabawy edukacyjne…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pl-PL" dirty="0" smtClean="0"/>
              <a:t>Metody pracy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r>
              <a:rPr lang="pl-PL" dirty="0" smtClean="0"/>
              <a:t>Każda grupa pracowała według własnego harmonogramu działań.</a:t>
            </a:r>
          </a:p>
          <a:p>
            <a:r>
              <a:rPr lang="pl-PL" dirty="0" smtClean="0"/>
              <a:t>Uczestnicy projektu decydowali </a:t>
            </a:r>
            <a:r>
              <a:rPr lang="pl-PL" dirty="0"/>
              <a:t>c</a:t>
            </a:r>
            <a:r>
              <a:rPr lang="pl-PL" dirty="0" smtClean="0"/>
              <a:t>zym zakończą dany moduł ( jaki produkt wytworzą).</a:t>
            </a:r>
          </a:p>
          <a:p>
            <a:r>
              <a:rPr lang="pl-PL" dirty="0" smtClean="0"/>
              <a:t>Grupy tworzyły plakaty, prezentacje multimedialne, własne słowniczki tematyczne, mapę świata, grę planszową oraz własne bazy danych z poszczególnych modułów.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pl-PL" dirty="0" smtClean="0"/>
              <a:t>Produkty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</TotalTime>
  <Words>387</Words>
  <Application>Microsoft Office PowerPoint</Application>
  <PresentationFormat>Pokaz na ekranie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Hol</vt:lpstr>
      <vt:lpstr>„Kraina Dziecięcego Sukcesu”</vt:lpstr>
      <vt:lpstr>Lektorat językowy</vt:lpstr>
      <vt:lpstr>Slajd 3</vt:lpstr>
      <vt:lpstr>Zajęcia dla uczniów z trudnościami w uczeniu się</vt:lpstr>
      <vt:lpstr>Zajęcia rozwijające dla uczniów zdolnych</vt:lpstr>
      <vt:lpstr>Organizacja zajęć</vt:lpstr>
      <vt:lpstr>Tematyka spotkań</vt:lpstr>
      <vt:lpstr>Metody pracy</vt:lpstr>
      <vt:lpstr>Produkty</vt:lpstr>
      <vt:lpstr>Uczniowie podczas pracy na zajęciach oraz ich przykładowe prace</vt:lpstr>
      <vt:lpstr>Slajd 11</vt:lpstr>
      <vt:lpstr>Slajd 12</vt:lpstr>
      <vt:lpstr>Slajd 13</vt:lpstr>
      <vt:lpstr>Slajd 14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„Kraina Dziecięcego Sukcesu”</dc:title>
  <dc:creator>Ja</dc:creator>
  <cp:lastModifiedBy>Teresa Sulima</cp:lastModifiedBy>
  <cp:revision>14</cp:revision>
  <dcterms:created xsi:type="dcterms:W3CDTF">2015-05-20T17:01:36Z</dcterms:created>
  <dcterms:modified xsi:type="dcterms:W3CDTF">2015-05-22T11:50:04Z</dcterms:modified>
</cp:coreProperties>
</file>